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139"/>
  </p:notesMasterIdLst>
  <p:handoutMasterIdLst>
    <p:handoutMasterId r:id="rId140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</p:sldIdLst>
  <p:sldSz cx="9144000" cy="6858000" type="screen4x3"/>
  <p:notesSz cx="6797675" cy="9874250"/>
  <p:embeddedFontLst>
    <p:embeddedFont>
      <p:font typeface="HY견고딕" panose="02030600000101010101" pitchFamily="18" charset="-127"/>
      <p:regular r:id="rId141"/>
    </p:embeddedFont>
    <p:embeddedFont>
      <p:font typeface="나눔스퀘어OTF" panose="020B0600000101010101" pitchFamily="34" charset="-127"/>
      <p:regular r:id="rId142"/>
    </p:embeddedFont>
    <p:embeddedFont>
      <p:font typeface="맑은 고딕" panose="020B0503020000020004" pitchFamily="50" charset="-127"/>
      <p:regular r:id="rId143"/>
      <p:bold r:id="rId144"/>
    </p:embeddedFont>
    <p:embeddedFont>
      <p:font typeface="Cambria Math" panose="02040503050406030204" pitchFamily="18" charset="0"/>
      <p:regular r:id="rId14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8E8"/>
    <a:srgbClr val="F4DF90"/>
    <a:srgbClr val="660033"/>
    <a:srgbClr val="640032"/>
    <a:srgbClr val="452103"/>
    <a:srgbClr val="683104"/>
    <a:srgbClr val="592A0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6370" autoAdjust="0"/>
  </p:normalViewPr>
  <p:slideViewPr>
    <p:cSldViewPr>
      <p:cViewPr varScale="1">
        <p:scale>
          <a:sx n="115" d="100"/>
          <a:sy n="115" d="100"/>
        </p:scale>
        <p:origin x="1110" y="108"/>
      </p:cViewPr>
      <p:guideLst>
        <p:guide orient="horz" pos="2160"/>
        <p:guide pos="27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4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.fntdata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3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4.fntdata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5C389BD5-4D5F-46E1-87EF-62034DD488E5}" type="datetimeFigureOut">
              <a:rPr lang="ko-KR" altLang="en-US"/>
              <a:pPr>
                <a:defRPr/>
              </a:pPr>
              <a:t>2021-08-06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B3C19446-74EA-425E-9B64-E8F6FCE5A5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004C699-C270-4594-8746-BF442294B25F}" type="datetimeFigureOut">
              <a:rPr lang="ko-KR" altLang="en-US"/>
              <a:pPr>
                <a:defRPr/>
              </a:pPr>
              <a:t>2021-08-06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9E187145-AE7E-4F06-83F5-50D9046620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853557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278295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27150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811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21120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2733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23777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80574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05C8E62D-02DF-4C6D-BC7B-71C424ECAB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50C4843-DF50-4026-B12F-F51503B0827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B56C11AD-0E3B-4335-9F57-CBFE0D08849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647825" y="5102225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BE79AFCE-4594-4212-B805-A88E73A70A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F94465-CB9C-4750-8198-8F989C676B24}"/>
              </a:ext>
            </a:extLst>
          </p:cNvPr>
          <p:cNvSpPr/>
          <p:nvPr userDrawn="1"/>
        </p:nvSpPr>
        <p:spPr>
          <a:xfrm>
            <a:off x="1474788" y="5635625"/>
            <a:ext cx="7620000" cy="99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C2B38F-86D4-4EF5-A27D-86CA4D5254D6}"/>
              </a:ext>
            </a:extLst>
          </p:cNvPr>
          <p:cNvSpPr/>
          <p:nvPr userDrawn="1"/>
        </p:nvSpPr>
        <p:spPr>
          <a:xfrm>
            <a:off x="8789988" y="5368925"/>
            <a:ext cx="304800" cy="992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4260CB-FF9A-4F98-AC1D-08D76EDDF004}"/>
              </a:ext>
            </a:extLst>
          </p:cNvPr>
          <p:cNvSpPr/>
          <p:nvPr userDrawn="1"/>
        </p:nvSpPr>
        <p:spPr>
          <a:xfrm>
            <a:off x="1474788" y="0"/>
            <a:ext cx="7667625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-441325"/>
            <a:ext cx="4495800" cy="500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063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13623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8632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51E6760E-BA9F-4C9B-A343-B4C819F8D0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1FD9C4A4-9C86-4553-B047-F54B9FB519E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0E62FF1A-F272-41C9-A89A-CA26B9113FD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2525" y="4386263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endParaRPr lang="ko-KR" altLang="en-US" sz="4050" b="1" kern="10" spc="38">
              <a:ln w="12700">
                <a:solidFill>
                  <a:srgbClr val="E7862E"/>
                </a:solidFill>
                <a:round/>
                <a:headEnd/>
                <a:tailEnd/>
              </a:ln>
              <a:solidFill>
                <a:srgbClr val="FFFEFE"/>
              </a:solidFill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522377B-7B86-4E86-BA80-2F2CE6521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152400"/>
            <a:ext cx="46196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4774D3-840E-412B-9A03-2C78FEBDA6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4389438"/>
            <a:ext cx="2832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2800" b="1"/>
              <a:t>수고하셨습니다</a:t>
            </a:r>
            <a:r>
              <a:rPr lang="en-US" altLang="ko-KR" sz="2800" b="1"/>
              <a:t>.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417682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1">
              <a:defRPr/>
            </a:pPr>
            <a:fld id="{148B068C-FA14-4C27-80C5-6BC9EBF5A037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27" r:id="rId2"/>
    <p:sldLayoutId id="2147484828" r:id="rId3"/>
    <p:sldLayoutId id="2147484830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anose="05000000000000000000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11-1. </a:t>
            </a:r>
            <a:r>
              <a:rPr lang="en-US" altLang="ko-KR" b="1" dirty="0" err="1" smtClean="0">
                <a:solidFill>
                  <a:schemeClr val="tx1"/>
                </a:solidFill>
              </a:rPr>
              <a:t>java.lang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패키지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17909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클래스에 선언된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pPr lvl="1"/>
            <a:r>
              <a:rPr lang="en-US" altLang="ko-KR" dirty="0"/>
              <a:t>SUMMARY: NESTED ┃FIELD ┃CONSTR ┃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CONSTR </a:t>
            </a:r>
            <a:r>
              <a:rPr lang="ko-KR" altLang="en-US" dirty="0" smtClean="0"/>
              <a:t>클릭하여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목록으로 이동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이름 클릭하면 상세 페이지로 이동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클래스에 선언된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SUMMARY</a:t>
            </a:r>
            <a:r>
              <a:rPr lang="en-US" altLang="ko-KR" dirty="0"/>
              <a:t>: NESTED ┃FIELD ┃CONSTR ┃</a:t>
            </a:r>
            <a:r>
              <a:rPr lang="en-US" altLang="ko-KR" dirty="0" smtClean="0"/>
              <a:t>METHOD</a:t>
            </a:r>
            <a:r>
              <a:rPr lang="ko-KR" altLang="en-US" dirty="0"/>
              <a:t>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클릭하여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목록으로 이동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도큐먼트에서 클래스 페이지 읽는 방법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254" y="2133600"/>
            <a:ext cx="5943601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54" y="4389760"/>
            <a:ext cx="6248400" cy="20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54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비프음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스레드와</a:t>
            </a:r>
            <a:r>
              <a:rPr lang="ko-KR" altLang="en-US" dirty="0" smtClean="0"/>
              <a:t> 작업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동시에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15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495800"/>
            <a:ext cx="72961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048000" y="3200400"/>
            <a:ext cx="510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95800" y="3352800"/>
            <a:ext cx="36576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648" y="3237185"/>
            <a:ext cx="3674352" cy="3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48150"/>
            <a:ext cx="3990688" cy="155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65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하위 클래스로부터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Thread</a:t>
            </a:r>
            <a:r>
              <a:rPr lang="ko-KR" altLang="en-US" dirty="0" smtClean="0"/>
              <a:t>의 하위 클래스로 작업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정의하면서 작업 내용을 포함</a:t>
            </a:r>
            <a:endParaRPr lang="en-US" altLang="ko-KR" dirty="0" smtClean="0"/>
          </a:p>
          <a:p>
            <a:pPr lvl="1"/>
            <a:endParaRPr lang="en-US" altLang="ko-KR" sz="800" dirty="0"/>
          </a:p>
          <a:p>
            <a:pPr lvl="1"/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클래스 정의하는 법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7391400" cy="210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95800"/>
            <a:ext cx="7391400" cy="1614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77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객체 생성 후 </a:t>
            </a:r>
            <a:r>
              <a:rPr lang="en-US" altLang="ko-KR" dirty="0" err="1" smtClean="0"/>
              <a:t>strat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호출하면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8669"/>
            <a:ext cx="739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14600"/>
            <a:ext cx="6019800" cy="205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5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비프음을</a:t>
            </a:r>
            <a:r>
              <a:rPr lang="ko-KR" altLang="en-US" dirty="0" smtClean="0"/>
              <a:t> 들려주는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5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12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스레드와</a:t>
            </a:r>
            <a:r>
              <a:rPr lang="ko-KR" altLang="en-US" dirty="0" smtClean="0"/>
              <a:t> 작업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동시에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91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2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‘main’ </a:t>
            </a:r>
            <a:r>
              <a:rPr lang="ko-KR" altLang="en-US" dirty="0" smtClean="0"/>
              <a:t>이름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우리가 직접 생성한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자동적으로 </a:t>
            </a:r>
            <a:r>
              <a:rPr lang="en-US" altLang="ko-KR" dirty="0" smtClean="0"/>
              <a:t>‘Thread-n’ </a:t>
            </a:r>
            <a:r>
              <a:rPr lang="ko-KR" altLang="en-US" dirty="0" smtClean="0"/>
              <a:t>이름 설정됨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setName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이름 변경 가능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 smtClean="0"/>
              <a:t>getName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이름 알 수 있음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 smtClean="0"/>
              <a:t>currentThread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현재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참조 얻을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799"/>
            <a:ext cx="7467600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7467600" cy="71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62399"/>
            <a:ext cx="7467600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24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이름 출력 및 </a:t>
            </a:r>
            <a:r>
              <a:rPr lang="en-US" altLang="ko-KR" dirty="0" err="1" smtClean="0"/>
              <a:t>UserThread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및 시작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67" y="1524000"/>
            <a:ext cx="738023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35" y="4476750"/>
            <a:ext cx="7348702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46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ThreadA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3999"/>
            <a:ext cx="7391400" cy="368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39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ThreadB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467600" cy="26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0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공유 객체를 사용할 때 주의할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프로그램에서 </a:t>
            </a:r>
            <a:r>
              <a:rPr lang="ko-KR" altLang="en-US" dirty="0" err="1" smtClean="0"/>
              <a:t>스레드들이</a:t>
            </a:r>
            <a:r>
              <a:rPr lang="ko-KR" altLang="en-US" dirty="0" smtClean="0"/>
              <a:t> 객체 공유해서 작업해야 하는 경우 의도했던 것과 다른 결과 나올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동기화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398"/>
            <a:ext cx="5867400" cy="404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5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[All Methods] : 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[Static Methods] : </a:t>
            </a:r>
            <a:r>
              <a:rPr lang="ko-KR" altLang="en-US" dirty="0" smtClean="0"/>
              <a:t>정적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[Instance Methods] :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목록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Modifier and Type : static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protected </a:t>
            </a:r>
            <a:r>
              <a:rPr lang="ko-KR" altLang="en-US" dirty="0" smtClean="0"/>
              <a:t>여부와 리턴 타입 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Method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Description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 클릭하면 상세 설명 페이지로 이동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도큐먼트에서 클래스 페이지 읽는 방법</a:t>
            </a:r>
          </a:p>
        </p:txBody>
      </p:sp>
    </p:spTree>
    <p:extLst>
      <p:ext uri="{BB962C8B-B14F-4D97-AF65-F5344CB8AC3E}">
        <p14:creationId xmlns:p14="http://schemas.microsoft.com/office/powerpoint/2010/main" val="357497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실행하는 코드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086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9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공유 객체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596586"/>
            <a:ext cx="7258695" cy="457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66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User1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7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User2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46949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48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동기화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사용 중인 객체를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변경할 수 없게 하려면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작업 끝날 때까지 객체에 잠금 걸어야 함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임계 영역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(critical section)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하나의 </a:t>
            </a:r>
            <a:r>
              <a:rPr lang="ko-KR" altLang="en-US" dirty="0" err="1" smtClean="0"/>
              <a:t>스레드만</a:t>
            </a:r>
            <a:r>
              <a:rPr lang="ko-KR" altLang="en-US" dirty="0" smtClean="0"/>
              <a:t> 실행할 수 있는 코드 영역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동기화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(synchronized)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객체 내부의 동기화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실행하면 즉시 객체에 잠금 걸림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13" y="2743200"/>
            <a:ext cx="734637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67655"/>
            <a:ext cx="5867400" cy="243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17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동기화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수정된 공유 객체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71613"/>
            <a:ext cx="7315200" cy="165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34" y="3125379"/>
            <a:ext cx="7330966" cy="293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34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</a:t>
            </a:r>
            <a:r>
              <a:rPr lang="ko-KR" altLang="en-US"/>
              <a:t>메소드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MainThreadExample.java </a:t>
            </a:r>
            <a:r>
              <a:rPr lang="ko-KR" altLang="en-US" dirty="0" smtClean="0"/>
              <a:t>실행하면 </a:t>
            </a:r>
            <a:r>
              <a:rPr lang="en-US" altLang="ko-KR" dirty="0" smtClean="0"/>
              <a:t>User1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100, User2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50</a:t>
            </a:r>
            <a:endParaRPr lang="ko-KR" alt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5715000" cy="464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66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프로세</a:t>
            </a:r>
            <a:r>
              <a:rPr lang="ko-KR" altLang="en-US" dirty="0">
                <a:solidFill>
                  <a:srgbClr val="C00000"/>
                </a:solidFill>
              </a:rPr>
              <a:t>스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애플리케이션 실행하면 운영체제로부터 실행에 필요한 메모리 </a:t>
            </a:r>
            <a:r>
              <a:rPr lang="ko-KR" altLang="en-US" dirty="0" err="1" smtClean="0"/>
              <a:t>할당받아</a:t>
            </a:r>
            <a:r>
              <a:rPr lang="ko-KR" altLang="en-US" dirty="0" smtClean="0"/>
              <a:t> 애플리케이션 실행됨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멀티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하나의 프로세스 내에 동시 실행하는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이상인 경우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메인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자바의 모든 어플리케이션은 메인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실행하면서 시작</a:t>
            </a:r>
            <a:r>
              <a:rPr lang="en-US" altLang="ko-KR" dirty="0" smtClean="0"/>
              <a:t>. main()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첫 코드부터 아래로 순차 실행하고</a:t>
            </a:r>
            <a:r>
              <a:rPr lang="en-US" altLang="ko-KR" dirty="0" smtClean="0"/>
              <a:t>, main()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마지막 코드 실행하거나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문 만나면 실행이 종료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작업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메인 작업 이외에 병렬 작업의 수만큼 생성하는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객체로서 생성되기 때문에 클래스 필요</a:t>
            </a:r>
            <a:r>
              <a:rPr lang="en-US" altLang="ko-KR" dirty="0" smtClean="0"/>
              <a:t>. Thread </a:t>
            </a:r>
            <a:r>
              <a:rPr lang="ko-KR" altLang="en-US" dirty="0" smtClean="0"/>
              <a:t>클래스를 직접 객체화해서 생성할 수도 있고</a:t>
            </a:r>
            <a:r>
              <a:rPr lang="en-US" altLang="ko-KR" dirty="0" smtClean="0"/>
              <a:t>, Thread </a:t>
            </a:r>
            <a:r>
              <a:rPr lang="ko-KR" altLang="en-US" dirty="0" smtClean="0"/>
              <a:t>클래스를 상속해서 하위 클래스 만들어 생성할 수도 있음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동기화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멀티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프로그램에서 단 하나의 </a:t>
            </a:r>
            <a:r>
              <a:rPr lang="ko-KR" altLang="en-US" dirty="0" err="1" smtClean="0"/>
              <a:t>스레드만</a:t>
            </a:r>
            <a:r>
              <a:rPr lang="ko-KR" altLang="en-US" dirty="0" smtClean="0"/>
              <a:t> 실행할 수 있는 코드 영역을 임계 영역이라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지정하기 위해 동기화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제공됨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객체 내부의 동기화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실행하면 즉시 객체에 잠금 걸어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동기화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실행하지 못하게 함</a:t>
            </a:r>
            <a:endParaRPr lang="en-US" altLang="ko-KR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110900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스레드에</a:t>
            </a:r>
            <a:r>
              <a:rPr lang="ko-KR" altLang="en-US" dirty="0" smtClean="0"/>
              <a:t> 대한 설명 중 틀린 것은 무엇입니까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자바 애플리케이션은 메인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클래스는 </a:t>
            </a:r>
            <a:r>
              <a:rPr lang="en-US" altLang="ko-KR" dirty="0" smtClean="0"/>
              <a:t>Thread </a:t>
            </a:r>
            <a:r>
              <a:rPr lang="ko-KR" altLang="en-US" dirty="0" smtClean="0"/>
              <a:t>클래스를 상속해서 만들 수 있다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Runnable </a:t>
            </a:r>
            <a:r>
              <a:rPr lang="ko-KR" altLang="en-US" dirty="0" smtClean="0"/>
              <a:t>객체는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실행해야 할 코드를 가지고 있는 객체라 볼 수 있다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</a:t>
            </a:r>
            <a:r>
              <a:rPr lang="ko-KR" altLang="en-US" dirty="0" smtClean="0"/>
              <a:t> 실행을 시작하려면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호출해야 한다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동기화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설명 중 틀린 것은 무엇입니까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동기화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싱글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환경에서는 필요하지 않다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동기화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실행할 때 다른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일반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호출할 수 없다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동기화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실행할 때 다른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다른 동기화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호출할 수 없다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동기화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선언부에는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synchronized </a:t>
            </a:r>
            <a:r>
              <a:rPr lang="ko-KR" altLang="en-US" dirty="0" smtClean="0"/>
              <a:t>키워드가 필요하다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09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12-2.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스레드</a:t>
            </a:r>
            <a:r>
              <a:rPr lang="ko-KR" altLang="en-US" b="1" dirty="0" smtClean="0">
                <a:solidFill>
                  <a:schemeClr val="tx1"/>
                </a:solidFill>
              </a:rPr>
              <a:t> 제어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54848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모든 클래스는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클래스의 자식이거나 자손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0"/>
            <a:ext cx="5105400" cy="22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840433"/>
            <a:ext cx="6400800" cy="256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62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상태</a:t>
            </a:r>
            <a:endParaRPr lang="en-US" altLang="ko-KR" sz="2400" dirty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상태 제어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41198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상태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일시정지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안전한 종료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데몬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err="1" smtClean="0"/>
              <a:t>스레드를</a:t>
            </a:r>
            <a:r>
              <a:rPr lang="ko-KR" altLang="en-US" dirty="0" smtClean="0"/>
              <a:t> 생성하고 시작하면 다양한 상태를 가지게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상태는 자동으로 변경될 수도 있고 코드에 의해 변경될 수도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상태를 변경해 제어하는 방법에 대해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20446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객체 생성하고 </a:t>
            </a:r>
            <a:r>
              <a:rPr lang="en-US" altLang="ko-KR" dirty="0" err="1" smtClean="0"/>
              <a:t>strat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호출하면 바로 실행되는 것이 아니라 실행 대기 상태가 됨</a:t>
            </a:r>
            <a:endParaRPr lang="en-US" altLang="ko-KR" dirty="0"/>
          </a:p>
          <a:p>
            <a:pPr lvl="1"/>
            <a:r>
              <a:rPr lang="ko-KR" altLang="en-US" dirty="0" smtClean="0"/>
              <a:t>실행 상태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모두 실행하기 전 다시 실행 대기 상태로 돌아갈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대기 상태에 있는 다른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선택되어 실행 상태가 되기도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상태에서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내용이 모두 실행되면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실행이 멈추고 종료 상태가 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24200"/>
            <a:ext cx="655971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45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실행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(running) </a:t>
            </a:r>
            <a:r>
              <a:rPr lang="ko-KR" altLang="en-US" dirty="0" smtClean="0">
                <a:solidFill>
                  <a:srgbClr val="C00000"/>
                </a:solidFill>
              </a:rPr>
              <a:t>상태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실행 대기 상태의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중에서 운영체제가 하나를 선택하여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실행하도록 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모두 실행하기 전에 다시 실행 대기 상태로 돌아갈 수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>
                <a:solidFill>
                  <a:srgbClr val="C00000"/>
                </a:solidFill>
              </a:rPr>
              <a:t>종료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(terminated) </a:t>
            </a:r>
            <a:r>
              <a:rPr lang="ko-KR" altLang="en-US" dirty="0" smtClean="0">
                <a:solidFill>
                  <a:srgbClr val="C00000"/>
                </a:solidFill>
              </a:rPr>
              <a:t>상태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실행 상태에서 </a:t>
            </a:r>
            <a:r>
              <a:rPr lang="en-US" altLang="ko-KR" dirty="0" smtClean="0"/>
              <a:t>run()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종료되면 더 이상 실행할 코드 없기 때문에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실행이 정지됨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상태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407979"/>
            <a:ext cx="4572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36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상태 제어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실행 중인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상태를 변경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</a:t>
            </a:r>
            <a:r>
              <a:rPr lang="ko-KR" altLang="en-US" dirty="0" smtClean="0"/>
              <a:t> 상태 변화에 필요한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정확히 파악해야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상태 제어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45" y="2285998"/>
            <a:ext cx="6705600" cy="403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5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주어진 시간 동안 일시 정지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Thread </a:t>
            </a:r>
            <a:r>
              <a:rPr lang="ko-KR" altLang="en-US" dirty="0" smtClean="0"/>
              <a:t>클래스의 정적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sleep()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799"/>
            <a:ext cx="7315200" cy="175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51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3</a:t>
            </a:r>
            <a:r>
              <a:rPr lang="ko-KR" altLang="en-US" dirty="0" smtClean="0"/>
              <a:t>초 주기로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비프음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3999"/>
            <a:ext cx="7315200" cy="436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13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스레드의</a:t>
            </a:r>
            <a:r>
              <a:rPr lang="ko-KR" altLang="en-US" dirty="0" smtClean="0"/>
              <a:t> 안전한 종료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중인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즉시 종료해야 하는 경우</a:t>
            </a:r>
            <a:endParaRPr lang="en-US" altLang="ko-KR" dirty="0" smtClean="0"/>
          </a:p>
          <a:p>
            <a:pPr lvl="1"/>
            <a:endParaRPr lang="en-US" altLang="ko-KR" sz="800" dirty="0" smtClean="0"/>
          </a:p>
          <a:p>
            <a:pPr lvl="1"/>
            <a:r>
              <a:rPr lang="en-US" altLang="ko-KR" dirty="0" smtClean="0">
                <a:solidFill>
                  <a:srgbClr val="C00000"/>
                </a:solidFill>
              </a:rPr>
              <a:t>stop </a:t>
            </a:r>
            <a:r>
              <a:rPr lang="ko-KR" altLang="en-US" dirty="0" smtClean="0">
                <a:solidFill>
                  <a:srgbClr val="C00000"/>
                </a:solidFill>
              </a:rPr>
              <a:t>플래그</a:t>
            </a:r>
            <a:r>
              <a:rPr lang="ko-KR" altLang="en-US" dirty="0" smtClean="0"/>
              <a:t>를 이용하는 방법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24097"/>
            <a:ext cx="7086600" cy="300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64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초 출력 후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중지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330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8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무한 반복해서 출력하는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89196"/>
            <a:ext cx="7239000" cy="455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45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객체 비교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equals()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equals()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타입은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객체가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대입될 수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비교 연산자인 </a:t>
            </a:r>
            <a:r>
              <a:rPr lang="en-US" altLang="ko-KR" dirty="0" smtClean="0"/>
              <a:t>==</a:t>
            </a:r>
            <a:r>
              <a:rPr lang="ko-KR" altLang="en-US" dirty="0" smtClean="0"/>
              <a:t>와 동일 결과 리턴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equals()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두 객체가 논리적으로 동등하면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그렇지 않으면 </a:t>
            </a:r>
            <a:r>
              <a:rPr lang="en-US" altLang="ko-KR" dirty="0" smtClean="0"/>
              <a:t>false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eqauls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매개값이</a:t>
            </a:r>
            <a:r>
              <a:rPr lang="ko-KR" altLang="en-US" dirty="0" smtClean="0"/>
              <a:t> 기준 객체와 동일 타입 객체인지 먼저 확인 필요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72" y="2895600"/>
            <a:ext cx="7317828" cy="212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3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>
                <a:solidFill>
                  <a:srgbClr val="C00000"/>
                </a:solidFill>
              </a:rPr>
              <a:t>interrupt() </a:t>
            </a:r>
            <a:r>
              <a:rPr lang="ko-KR" altLang="en-US" dirty="0" err="1" smtClean="0">
                <a:solidFill>
                  <a:srgbClr val="C00000"/>
                </a:solidFill>
              </a:rPr>
              <a:t>메소드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이용하는 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err="1" smtClean="0"/>
              <a:t>ThreadA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ThreadB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실행하면 </a:t>
            </a:r>
            <a:r>
              <a:rPr lang="en-US" altLang="ko-KR" dirty="0" err="1" smtClean="0"/>
              <a:t>ThreadB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sleep()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상태 될 때 </a:t>
            </a:r>
            <a:r>
              <a:rPr lang="en-US" altLang="ko-KR" dirty="0" err="1" smtClean="0"/>
              <a:t>ThreadB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InterruptedException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예외 처리 블록으로 이동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69" y="1600199"/>
            <a:ext cx="6858000" cy="305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5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초 후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중지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33274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55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무한 반복해서 출력하는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7910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6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실행 대기 혹은 실행 상태에 있을 때 </a:t>
            </a:r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실행되면 즉시 </a:t>
            </a:r>
            <a:r>
              <a:rPr lang="en-US" altLang="ko-KR" dirty="0" err="1" smtClean="0"/>
              <a:t>InterruptedException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발생하는 것이 아니라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미래에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상태가 되면 </a:t>
            </a:r>
            <a:r>
              <a:rPr lang="en-US" altLang="ko-KR" dirty="0" err="1" smtClean="0"/>
              <a:t>InterruptedException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발생하는 것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일시정지</a:t>
            </a:r>
            <a:r>
              <a:rPr lang="ko-KR" altLang="en-US" dirty="0" smtClean="0"/>
              <a:t> 만들지 않는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interrupted()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isInterrupted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호출된 경우 </a:t>
            </a:r>
            <a:r>
              <a:rPr lang="en-US" altLang="ko-KR" dirty="0" smtClean="0"/>
              <a:t>true </a:t>
            </a:r>
            <a:r>
              <a:rPr lang="ko-KR" altLang="en-US" dirty="0" smtClean="0"/>
              <a:t>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07398"/>
            <a:ext cx="7543800" cy="110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9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무한 반복해서 출력하는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스레드</a:t>
            </a:r>
            <a:r>
              <a:rPr lang="ko-KR" altLang="en-US" dirty="0"/>
              <a:t> 상태 제어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57645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2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상태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생성하고 시작하면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다양한 상태를 가지게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자동으로 혹은 코드에 의해 변경될 수 있다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일시 정지 </a:t>
            </a:r>
            <a:r>
              <a:rPr lang="en-US" altLang="ko-KR" dirty="0"/>
              <a:t>: </a:t>
            </a:r>
            <a:r>
              <a:rPr lang="ko-KR" altLang="en-US" dirty="0" smtClean="0"/>
              <a:t>실행 중인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일정 시간 멈추게 하려는 경우 </a:t>
            </a:r>
            <a:r>
              <a:rPr lang="en-US" altLang="ko-KR" dirty="0" smtClean="0"/>
              <a:t>Thread</a:t>
            </a:r>
            <a:r>
              <a:rPr lang="ko-KR" altLang="en-US" dirty="0"/>
              <a:t> </a:t>
            </a:r>
            <a:r>
              <a:rPr lang="ko-KR" altLang="en-US" dirty="0" smtClean="0"/>
              <a:t>클래스의 정적 </a:t>
            </a:r>
            <a:r>
              <a:rPr lang="ko-KR" altLang="en-US" dirty="0" err="1" smtClean="0"/>
              <a:t>메소드인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sleep()</a:t>
            </a:r>
            <a:r>
              <a:rPr lang="ko-KR" altLang="en-US" dirty="0" smtClean="0"/>
              <a:t>을 사용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Thread.sleep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호출한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주어진 시간 동안 </a:t>
            </a:r>
            <a:r>
              <a:rPr lang="ko-KR" altLang="en-US" dirty="0" err="1" smtClean="0"/>
              <a:t>일시정지</a:t>
            </a:r>
            <a:r>
              <a:rPr lang="ko-KR" altLang="en-US" dirty="0" smtClean="0"/>
              <a:t> 상태가 되고 다시 실행 대기 상태로 돌아감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안전한 종료 </a:t>
            </a:r>
            <a:r>
              <a:rPr lang="en-US" altLang="ko-KR" dirty="0"/>
              <a:t>: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안전하게 종료하기 위해 </a:t>
            </a:r>
            <a:r>
              <a:rPr lang="en-US" altLang="ko-KR" dirty="0" smtClean="0"/>
              <a:t>stop </a:t>
            </a:r>
            <a:r>
              <a:rPr lang="ko-KR" altLang="en-US" dirty="0" smtClean="0"/>
              <a:t>플래그나 </a:t>
            </a:r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이용할 수 있다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 smtClean="0">
                <a:solidFill>
                  <a:srgbClr val="C00000"/>
                </a:solidFill>
              </a:rPr>
              <a:t>데</a:t>
            </a:r>
            <a:r>
              <a:rPr lang="ko-KR" altLang="en-US" dirty="0">
                <a:solidFill>
                  <a:srgbClr val="C00000"/>
                </a:solidFill>
              </a:rPr>
              <a:t>몬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주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작업을 돕는 보조적 역할 하는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종료되면 자동 종료된다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22719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상태 제어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대한 설명 중 틀린 것은 무엇입니까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start()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 대기 상태로 만들어준다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sleep()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일시 정지 상태로 만들어준다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 상태를 간섭해서 일시 정지 상태로 만들어준다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일시 정지 상태에서 실행 상태로 변경하는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없다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메인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후 </a:t>
            </a:r>
            <a:r>
              <a:rPr lang="en-US" altLang="ko-KR" dirty="0" err="1" smtClean="0"/>
              <a:t>MovieThread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호출해서 </a:t>
            </a:r>
            <a:r>
              <a:rPr lang="en-US" altLang="ko-KR" dirty="0" err="1" smtClean="0"/>
              <a:t>MovieThread</a:t>
            </a:r>
            <a:r>
              <a:rPr lang="ko-KR" altLang="en-US" dirty="0" smtClean="0"/>
              <a:t>를 안전하게 종료하고 싶습니다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빈칸에 알맞은 코드를 작성해보세요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</a:t>
            </a:r>
            <a:r>
              <a:rPr lang="ko-KR" altLang="en-US" dirty="0"/>
              <a:t>제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72" y="3739055"/>
            <a:ext cx="70866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0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14201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7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equals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199"/>
            <a:ext cx="7086600" cy="474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9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276" y="1209368"/>
            <a:ext cx="6400800" cy="279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48" y="4102335"/>
            <a:ext cx="6649107" cy="238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1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객체 해시코드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hashCode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객체를 식별하는 하나의 </a:t>
            </a:r>
            <a:r>
              <a:rPr lang="ko-KR" altLang="en-US" dirty="0" err="1" smtClean="0"/>
              <a:t>정수값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 </a:t>
            </a:r>
            <a:r>
              <a:rPr lang="ko-KR" altLang="en-US" dirty="0" smtClean="0"/>
              <a:t>클래스의 객체 해시코드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 메모리 번지 이용하여 해시코드 만들어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객체마다 다른 값 가짐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객체가 동등한지 비교 필요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6172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85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재정의하지 않음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6934200" cy="481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97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키로 인식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number </a:t>
            </a:r>
            <a:r>
              <a:rPr lang="ko-KR" altLang="en-US" dirty="0" err="1" smtClean="0"/>
              <a:t>필드값</a:t>
            </a:r>
            <a:r>
              <a:rPr lang="ko-KR" altLang="en-US" dirty="0" smtClean="0"/>
              <a:t> 같아도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해시코드 다르면 다른 식별키로 인식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95" y="1915421"/>
            <a:ext cx="7142127" cy="135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95" y="3268543"/>
            <a:ext cx="7113652" cy="258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96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 추가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재정의한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클래스에 추가하여 의도한 대로 읽게 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4997"/>
            <a:ext cx="7162800" cy="2525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1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시작하기 전에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자바 </a:t>
            </a:r>
            <a:r>
              <a:rPr lang="en-US" altLang="ko-KR" sz="2000" dirty="0" smtClean="0"/>
              <a:t>API </a:t>
            </a:r>
            <a:r>
              <a:rPr lang="ko-KR" altLang="en-US" sz="2000" dirty="0" smtClean="0"/>
              <a:t>도큐먼트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smtClean="0"/>
              <a:t>API </a:t>
            </a:r>
            <a:r>
              <a:rPr lang="ko-KR" altLang="en-US" sz="2000" dirty="0" smtClean="0"/>
              <a:t>도큐먼트에서 클래스 페이지 읽는 방법</a:t>
            </a:r>
            <a:endParaRPr lang="en-US" altLang="ko-KR" sz="2000" dirty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smtClean="0"/>
              <a:t>Class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smtClean="0"/>
              <a:t>String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smtClean="0"/>
              <a:t>Wrapper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000" dirty="0" smtClean="0"/>
              <a:t>Math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키워드로 끝내는 핵심 포인트</a:t>
            </a:r>
            <a:endParaRPr lang="en-US" altLang="ko-KR" sz="20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000" dirty="0" smtClean="0"/>
              <a:t>확인문제</a:t>
            </a:r>
            <a:endParaRPr lang="en-US" altLang="ko-KR" sz="20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82926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 추가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41" y="1447800"/>
            <a:ext cx="7446580" cy="498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9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객체 문자 정보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toString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Object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객체의 문자 정보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클래스이름</a:t>
            </a:r>
            <a:r>
              <a:rPr lang="en-US" altLang="ko-KR" dirty="0" smtClean="0"/>
              <a:t>@16</a:t>
            </a:r>
            <a:r>
              <a:rPr lang="ko-KR" altLang="en-US" dirty="0" smtClean="0"/>
              <a:t>진수해시코드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 구성된 문자 정보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Object</a:t>
            </a:r>
            <a:r>
              <a:rPr lang="ko-KR" altLang="en-US" dirty="0" smtClean="0"/>
              <a:t>의 하위 클래스는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재정의하여 간결하고 유익한 정보 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76" y="2149037"/>
            <a:ext cx="70866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1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객체의 문자 정보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56832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06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79" y="1534510"/>
            <a:ext cx="7162800" cy="260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79" y="4140121"/>
            <a:ext cx="7162800" cy="157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01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</a:t>
            </a:r>
            <a:r>
              <a:rPr lang="ko-KR" altLang="en-US" dirty="0"/>
              <a:t>클래스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332742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90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System </a:t>
            </a:r>
            <a:r>
              <a:rPr lang="ko-KR" altLang="en-US" dirty="0" smtClean="0"/>
              <a:t>클래스의 모든 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정적 필드 및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C00000"/>
                </a:solidFill>
              </a:rPr>
              <a:t>프로그램 종료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exit()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exit()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호출하여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을 강제 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exit()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지정하는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매개값을</a:t>
            </a:r>
            <a:r>
              <a:rPr lang="ko-KR" altLang="en-US" dirty="0" smtClean="0"/>
              <a:t> 종료 </a:t>
            </a:r>
            <a:r>
              <a:rPr lang="ko-KR" altLang="en-US" dirty="0" err="1" smtClean="0"/>
              <a:t>상태값이라</a:t>
            </a:r>
            <a:r>
              <a:rPr lang="ko-KR" altLang="en-US" dirty="0" smtClean="0"/>
              <a:t>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System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7162800" cy="353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0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olidFill>
                      <a:srgbClr val="C00000"/>
                    </a:solidFill>
                  </a:rPr>
                  <a:t>현재 시각 읽기 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>
                    <a:solidFill>
                      <a:srgbClr val="C00000"/>
                    </a:solidFill>
                  </a:rPr>
                  <a:t>currentTimeMillis</a:t>
                </a:r>
                <a:r>
                  <a:rPr lang="en-US" altLang="ko-KR" dirty="0" smtClean="0">
                    <a:solidFill>
                      <a:srgbClr val="C00000"/>
                    </a:solidFill>
                  </a:rPr>
                  <a:t>()</a:t>
                </a:r>
                <a:r>
                  <a:rPr lang="en-US" altLang="ko-KR" dirty="0" smtClean="0"/>
                  <a:t>, </a:t>
                </a:r>
                <a:r>
                  <a:rPr lang="en-US" altLang="ko-KR" dirty="0" err="1" smtClean="0">
                    <a:solidFill>
                      <a:srgbClr val="C00000"/>
                    </a:solidFill>
                  </a:rPr>
                  <a:t>nanoTime</a:t>
                </a:r>
                <a:r>
                  <a:rPr lang="en-US" altLang="ko-KR" dirty="0" smtClean="0">
                    <a:solidFill>
                      <a:srgbClr val="C00000"/>
                    </a:solidFill>
                  </a:rPr>
                  <a:t>()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en-US" altLang="ko-KR" dirty="0" smtClean="0"/>
                  <a:t>System </a:t>
                </a:r>
                <a:r>
                  <a:rPr lang="ko-KR" altLang="en-US" dirty="0" smtClean="0"/>
                  <a:t>클래스의 </a:t>
                </a:r>
                <a:r>
                  <a:rPr lang="en-US" altLang="ko-KR" dirty="0" err="1" smtClean="0"/>
                  <a:t>currentTimeMillis</a:t>
                </a:r>
                <a:r>
                  <a:rPr lang="en-US" altLang="ko-KR" dirty="0" smtClean="0"/>
                  <a:t>() </a:t>
                </a:r>
                <a:r>
                  <a:rPr lang="ko-KR" altLang="en-US" dirty="0" smtClean="0"/>
                  <a:t>및 </a:t>
                </a:r>
                <a:r>
                  <a:rPr lang="en-US" altLang="ko-KR" dirty="0" err="1" smtClean="0"/>
                  <a:t>nanoTime</a:t>
                </a:r>
                <a:r>
                  <a:rPr lang="en-US" altLang="ko-KR" dirty="0" smtClean="0"/>
                  <a:t>() </a:t>
                </a:r>
                <a:r>
                  <a:rPr lang="ko-KR" altLang="en-US" dirty="0" err="1" smtClean="0"/>
                  <a:t>메소드로</a:t>
                </a:r>
                <a:r>
                  <a:rPr lang="ko-KR" altLang="en-US" dirty="0" smtClean="0"/>
                  <a:t> 각기 </a:t>
                </a:r>
                <a:r>
                  <a:rPr lang="en-US" altLang="ko-KR" dirty="0" smtClean="0"/>
                  <a:t>1/1000</a:t>
                </a:r>
                <a:r>
                  <a:rPr lang="ko-KR" altLang="en-US" dirty="0" smtClean="0"/>
                  <a:t>초 및 </a:t>
                </a:r>
                <a:r>
                  <a:rPr lang="en-US" altLang="ko-KR" dirty="0" smtClean="0"/>
                  <a:t>10/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단위 </a:t>
                </a:r>
                <a:r>
                  <a:rPr lang="en-US" altLang="ko-KR" dirty="0" smtClean="0"/>
                  <a:t>long </a:t>
                </a:r>
                <a:r>
                  <a:rPr lang="ko-KR" altLang="en-US" dirty="0" smtClean="0"/>
                  <a:t>값 리턴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sz="800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2"/>
                <a:stretch>
                  <a:fillRect l="-491" t="-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</a:t>
            </a:r>
            <a:r>
              <a:rPr lang="ko-KR" altLang="en-US" dirty="0"/>
              <a:t>클래스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76" y="2133600"/>
            <a:ext cx="7239000" cy="122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1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프로그램 소요 시간 구하기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</a:t>
            </a:r>
            <a:r>
              <a:rPr lang="ko-KR" altLang="en-US" dirty="0"/>
              <a:t>클래스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7162800" cy="492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69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자바는 클래스와 인터페이스의 메타 데이터를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클래스로 관리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C00000"/>
                </a:solidFill>
              </a:rPr>
              <a:t>Class </a:t>
            </a:r>
            <a:r>
              <a:rPr lang="ko-KR" altLang="en-US" dirty="0" smtClean="0">
                <a:solidFill>
                  <a:srgbClr val="C00000"/>
                </a:solidFill>
              </a:rPr>
              <a:t>객체 얻기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getClass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, </a:t>
            </a:r>
            <a:r>
              <a:rPr lang="en-US" altLang="ko-KR" dirty="0" err="1" smtClean="0">
                <a:solidFill>
                  <a:srgbClr val="C00000"/>
                </a:solidFill>
              </a:rPr>
              <a:t>forName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ex) String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1" y="2227427"/>
            <a:ext cx="7186448" cy="112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1" y="3409949"/>
            <a:ext cx="7186448" cy="93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1" y="4840014"/>
            <a:ext cx="718644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0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Class </a:t>
            </a:r>
            <a:r>
              <a:rPr lang="ko-KR" altLang="en-US" dirty="0" smtClean="0"/>
              <a:t>객체 정보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클래스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52" y="1485900"/>
            <a:ext cx="703404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52" y="2802321"/>
            <a:ext cx="7034048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08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Object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System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Class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String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Wrapper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en-GB" altLang="ko-KR" dirty="0" smtClean="0"/>
              <a:t>Math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패키지는 자바 프로그램의 기본적인 클래스를 담은 패키지이다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그 클래스와 인터페이스는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없이 사용할 수 없다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속하는 주요 클래스에 대해 알아본다</a:t>
            </a:r>
            <a:endParaRPr lang="en-US" altLang="ko-KR" dirty="0" smtClean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3032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클래스 경로 활용하여 리소스 절대 경로 얻기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Class </a:t>
            </a:r>
            <a:r>
              <a:rPr lang="ko-KR" altLang="en-US" dirty="0" smtClean="0"/>
              <a:t>객체는 해당 클래스의 파일 경로 정보 가지고 있어 이 경로 활용해 다른 리소스 파일의 경로 얻을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클래스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95651"/>
            <a:ext cx="7239000" cy="176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86200"/>
            <a:ext cx="7239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4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리소스 절대 경로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클래스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543800" cy="423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9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직접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객체를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799"/>
            <a:ext cx="7391400" cy="266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1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바이트 배열을 문자열로 변환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391400" cy="336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962525"/>
            <a:ext cx="5257800" cy="137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54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0723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239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26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3914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16947"/>
            <a:ext cx="73914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02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 추출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charAt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인덱스의 문자를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프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리턴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250906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19400"/>
            <a:ext cx="4114800" cy="1032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6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주민등록번호에서 남자와 여자를 구별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4676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6" y="3940066"/>
            <a:ext cx="74723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8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비교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equals()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== </a:t>
            </a:r>
            <a:r>
              <a:rPr lang="ko-KR" altLang="en-US" dirty="0" smtClean="0"/>
              <a:t>연산자 사용할 경우 원하지 않는 결과 나올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60" y="1828800"/>
            <a:ext cx="7239000" cy="103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55840"/>
            <a:ext cx="4953000" cy="200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04" y="4909587"/>
            <a:ext cx="7123880" cy="74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04" y="5658238"/>
            <a:ext cx="7123880" cy="78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56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비교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3999"/>
            <a:ext cx="7086600" cy="49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8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주요 클래스와 용도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600200"/>
            <a:ext cx="715430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바이트 배열로 변환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getBytes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 smtClean="0"/>
              <a:t>getBytes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시스템의 기본 </a:t>
            </a:r>
            <a:r>
              <a:rPr lang="ko-KR" altLang="en-US" dirty="0" err="1" smtClean="0"/>
              <a:t>문자셋으로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인코딩된</a:t>
            </a:r>
            <a:r>
              <a:rPr lang="ko-KR" altLang="en-US" dirty="0" smtClean="0"/>
              <a:t> 바이트 배열 리턴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getBytes</a:t>
            </a:r>
            <a:r>
              <a:rPr lang="en-US" altLang="ko-KR" dirty="0" smtClean="0"/>
              <a:t>(Charset charset)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특정 </a:t>
            </a:r>
            <a:r>
              <a:rPr lang="ko-KR" altLang="en-US" dirty="0" err="1" smtClean="0"/>
              <a:t>문자셋으로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인코딩된</a:t>
            </a:r>
            <a:r>
              <a:rPr lang="ko-KR" altLang="en-US" dirty="0" smtClean="0"/>
              <a:t> 바이트 배열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바이트 배열을 다시 문자열로 </a:t>
            </a:r>
            <a:r>
              <a:rPr lang="ko-KR" altLang="en-US" dirty="0" err="1" smtClean="0"/>
              <a:t>디코딩할</a:t>
            </a:r>
            <a:r>
              <a:rPr lang="ko-KR" altLang="en-US" dirty="0" smtClean="0"/>
              <a:t> 때에는 어떤 </a:t>
            </a:r>
            <a:r>
              <a:rPr lang="ko-KR" altLang="en-US" dirty="0" err="1" smtClean="0"/>
              <a:t>문자셋으로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인코딩되었는가에</a:t>
            </a:r>
            <a:r>
              <a:rPr lang="ko-KR" altLang="en-US" dirty="0" smtClean="0"/>
              <a:t> 따라 </a:t>
            </a:r>
            <a:r>
              <a:rPr lang="ko-KR" altLang="en-US" dirty="0" err="1" smtClean="0"/>
              <a:t>디코딩</a:t>
            </a:r>
            <a:r>
              <a:rPr lang="ko-KR" altLang="en-US" dirty="0" smtClean="0"/>
              <a:t> 방법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시스템 기본 </a:t>
            </a:r>
            <a:r>
              <a:rPr lang="ko-KR" altLang="en-US" dirty="0" err="1" smtClean="0"/>
              <a:t>문자셋과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문자셋으로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인코딩되었을</a:t>
            </a:r>
            <a:r>
              <a:rPr lang="ko-KR" altLang="en-US" dirty="0" smtClean="0"/>
              <a:t> 경우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7724"/>
            <a:ext cx="7467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5" y="3048000"/>
            <a:ext cx="7467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5791200"/>
            <a:ext cx="746234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30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바이트 배열로 변환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391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08" y="3413234"/>
            <a:ext cx="7301899" cy="199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6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391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80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찾기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indexOf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매개값으로</a:t>
            </a:r>
            <a:r>
              <a:rPr lang="ko-KR" altLang="en-US" dirty="0" smtClean="0"/>
              <a:t> 주어진 문자열이 시작되는 인덱스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주어진 문자열 포함되어 있지 않으면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smtClean="0"/>
              <a:t>index </a:t>
            </a:r>
            <a:r>
              <a:rPr lang="ko-KR" altLang="en-US" dirty="0" smtClean="0"/>
              <a:t>변수에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이 저장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7620000" cy="106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040118"/>
            <a:ext cx="3733800" cy="109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799"/>
            <a:ext cx="7620000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22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포함 여부 조사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63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길이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length()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문자열의 길이를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smtClean="0"/>
              <a:t>8 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8" y="1781503"/>
            <a:ext cx="7391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695903"/>
            <a:ext cx="3886200" cy="111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3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문자열의 문자 수 읽기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5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대치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replace()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첫 번째 </a:t>
            </a:r>
            <a:r>
              <a:rPr lang="ko-KR" altLang="en-US" dirty="0" err="1" smtClean="0"/>
              <a:t>매개값인</a:t>
            </a:r>
            <a:r>
              <a:rPr lang="ko-KR" altLang="en-US" dirty="0" smtClean="0"/>
              <a:t> 문자열을 찾아 두 번째 </a:t>
            </a:r>
            <a:r>
              <a:rPr lang="ko-KR" altLang="en-US" dirty="0" err="1" smtClean="0"/>
              <a:t>매개값인</a:t>
            </a:r>
            <a:r>
              <a:rPr lang="ko-KR" altLang="en-US" dirty="0" smtClean="0"/>
              <a:t> 문자열로 대치한 새로운 문자열 생성 및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err="1" smtClean="0"/>
              <a:t>newStr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</a:t>
            </a:r>
            <a:r>
              <a:rPr lang="en-US" altLang="ko-KR" dirty="0" smtClean="0"/>
              <a:t>“JAVA 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문자열 참조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391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95600"/>
            <a:ext cx="4038600" cy="229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1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대치하기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239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1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잘라내기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substring()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주어진 인덱스에서 문자열을 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substring(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beginIndex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endIndex</a:t>
            </a:r>
            <a:r>
              <a:rPr lang="en-US" altLang="ko-KR" dirty="0" smtClean="0"/>
              <a:t>) </a:t>
            </a:r>
            <a:r>
              <a:rPr lang="ko-KR" altLang="en-US" dirty="0" smtClean="0"/>
              <a:t>는 주어진 시작과 끝 인덱스 사이의 문자열 추출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substring(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beginIndex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주어진 인덱스부터 끝까지 문자열 추출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err="1" smtClean="0"/>
              <a:t>firstNum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변수값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880815, </a:t>
            </a:r>
            <a:r>
              <a:rPr lang="en-US" altLang="ko-KR" dirty="0" err="1" smtClean="0"/>
              <a:t>secondNum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변수값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1234567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199"/>
            <a:ext cx="7315200" cy="129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33952"/>
            <a:ext cx="5181600" cy="83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API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(Application Programming Interface)</a:t>
            </a:r>
          </a:p>
          <a:p>
            <a:pPr lvl="1"/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개발에 자주 사용되는 클래스 및 인터페이스 모음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API </a:t>
            </a:r>
            <a:r>
              <a:rPr lang="ko-KR" altLang="en-US" dirty="0" smtClean="0"/>
              <a:t>도큐먼트로 원하는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쉽게 찾아 이용할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7467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200400"/>
            <a:ext cx="6477000" cy="307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47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추출하기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315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36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알파벳 소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대문자 변경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toLowerCase</a:t>
            </a:r>
            <a:r>
              <a:rPr lang="en-US" altLang="ko-KR" dirty="0" smtClean="0">
                <a:solidFill>
                  <a:srgbClr val="C00000"/>
                </a:solidFill>
              </a:rPr>
              <a:t>(), </a:t>
            </a:r>
            <a:r>
              <a:rPr lang="en-US" altLang="ko-KR" dirty="0" err="1" smtClean="0">
                <a:solidFill>
                  <a:srgbClr val="C00000"/>
                </a:solidFill>
              </a:rPr>
              <a:t>toUpperCase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lowerCase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새로 생성된 </a:t>
            </a:r>
            <a:r>
              <a:rPr lang="en-US" altLang="ko-KR" dirty="0" smtClean="0"/>
              <a:t>“java programming” </a:t>
            </a:r>
            <a:r>
              <a:rPr lang="ko-KR" altLang="en-US" dirty="0" smtClean="0"/>
              <a:t>문자열 참조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upperCase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새로 생성된 </a:t>
            </a:r>
            <a:r>
              <a:rPr lang="en-US" altLang="ko-KR" dirty="0" smtClean="0"/>
              <a:t>“JAVA PROGRAMMING” </a:t>
            </a:r>
            <a:r>
              <a:rPr lang="ko-KR" altLang="en-US" dirty="0" smtClean="0"/>
              <a:t>문자열 참조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원래 </a:t>
            </a:r>
            <a:r>
              <a:rPr lang="en-US" altLang="ko-KR" dirty="0" smtClean="0"/>
              <a:t>original </a:t>
            </a:r>
            <a:r>
              <a:rPr lang="ko-KR" altLang="en-US" dirty="0" smtClean="0"/>
              <a:t>변수의 </a:t>
            </a:r>
            <a:r>
              <a:rPr lang="en-US" altLang="ko-KR" dirty="0" smtClean="0"/>
              <a:t>“Java Programming” </a:t>
            </a:r>
            <a:r>
              <a:rPr lang="ko-KR" altLang="en-US" dirty="0" smtClean="0"/>
              <a:t>문자열이 변경된 것 아님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37061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59" y="2743200"/>
            <a:ext cx="4876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00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전부 소문자 또는 대문자로 변경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239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0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문자열 앞뒤 공백 잘라내기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trim()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문자열의 앞뒤 공백 제거한 새로운 문자열 생성 및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위 경우 </a:t>
            </a:r>
            <a:r>
              <a:rPr lang="en-US" altLang="ko-KR" dirty="0" err="1" smtClean="0"/>
              <a:t>newStr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변수는 앞뒤 공백 제거되고 새로 생성된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자바 프로그래밍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문자열 참조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22709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47" y="2743200"/>
            <a:ext cx="4114800" cy="244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8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앞뒤 공백 제거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3999"/>
            <a:ext cx="7467600" cy="388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1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문자열 변환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>
                <a:solidFill>
                  <a:srgbClr val="C00000"/>
                </a:solidFill>
              </a:rPr>
              <a:t>valueOf</a:t>
            </a:r>
            <a:r>
              <a:rPr lang="en-US" altLang="ko-KR" dirty="0" smtClean="0">
                <a:solidFill>
                  <a:srgbClr val="C00000"/>
                </a:solidFill>
              </a:rPr>
              <a:t>()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기본 타입의 값을 문자열로 변환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타입 값을 문자열로 변환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78876"/>
            <a:ext cx="6760779" cy="179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89" y="4019550"/>
            <a:ext cx="72390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3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포장 객체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기본 타입의 값을 내부에 두고 포장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포장하고 있는 기본 타입 값은 외부에서 변경할 수 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byte, char, short,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, long, float, double,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타입 값 갖는 객체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Wrapper(</a:t>
            </a:r>
            <a:r>
              <a:rPr lang="ko-KR" altLang="en-US" dirty="0" smtClean="0"/>
              <a:t>포장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80289"/>
            <a:ext cx="7086600" cy="336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62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Boxing</a:t>
            </a:r>
            <a:r>
              <a:rPr lang="ko-KR" altLang="en-US" dirty="0" smtClean="0"/>
              <a:t>과 </a:t>
            </a:r>
            <a:r>
              <a:rPr lang="en-US" altLang="ko-KR" dirty="0" smtClean="0">
                <a:solidFill>
                  <a:srgbClr val="C00000"/>
                </a:solidFill>
              </a:rPr>
              <a:t>Unboxing</a:t>
            </a:r>
          </a:p>
          <a:p>
            <a:pPr lvl="1"/>
            <a:r>
              <a:rPr lang="ko-KR" altLang="en-US" dirty="0" err="1" smtClean="0"/>
              <a:t>박싱</a:t>
            </a:r>
            <a:r>
              <a:rPr lang="en-US" altLang="ko-KR" dirty="0" smtClean="0"/>
              <a:t> : </a:t>
            </a:r>
            <a:r>
              <a:rPr lang="ko-KR" altLang="en-US" dirty="0" smtClean="0"/>
              <a:t>기본 타입의 값을 포장 객체로 만드는 과정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언박싱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포장 객체에서 기본 타입의 값을 얻어내는 과정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7162800" cy="289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이용하지 않고 각 포장 클래스마다 가진 정적 </a:t>
            </a:r>
            <a:r>
              <a:rPr lang="en-US" altLang="ko-KR" dirty="0" err="1"/>
              <a:t>valueOf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기본 타입 이름</a:t>
            </a:r>
            <a:r>
              <a:rPr lang="en-US" altLang="ko-KR" dirty="0" smtClean="0"/>
              <a:t>+Value()’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호출하여 </a:t>
            </a:r>
            <a:r>
              <a:rPr lang="ko-KR" altLang="en-US" dirty="0" err="1" smtClean="0"/>
              <a:t>언박싱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98886"/>
            <a:ext cx="7391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4800600" cy="312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05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타입의 값 </a:t>
            </a:r>
            <a:r>
              <a:rPr lang="ko-KR" altLang="en-US" dirty="0" err="1" smtClean="0"/>
              <a:t>박싱하고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언박싱하기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66358"/>
            <a:ext cx="6934200" cy="488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2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도큐먼트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848600" cy="457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8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자동 </a:t>
            </a:r>
            <a:r>
              <a:rPr lang="ko-KR" altLang="en-US" dirty="0" err="1" smtClean="0"/>
              <a:t>박싱과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언박싱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포장 클래스 타입에 기본값이 대입될 경우 자동 </a:t>
            </a:r>
            <a:r>
              <a:rPr lang="ko-KR" altLang="en-US" dirty="0" err="1" smtClean="0"/>
              <a:t>박싱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기본 타입에 포장 객체가 대입되는 경우 및 연산에서 자동 </a:t>
            </a:r>
            <a:r>
              <a:rPr lang="ko-KR" altLang="en-US" dirty="0" err="1" smtClean="0"/>
              <a:t>언박싱</a:t>
            </a:r>
            <a:r>
              <a:rPr lang="ko-KR" altLang="en-US" dirty="0" smtClean="0"/>
              <a:t> 발생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391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00400"/>
            <a:ext cx="7391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2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자동 </a:t>
            </a:r>
            <a:r>
              <a:rPr lang="ko-KR" altLang="en-US" dirty="0" err="1" smtClean="0"/>
              <a:t>박싱과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언박싱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83285"/>
            <a:ext cx="7162800" cy="455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26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문자열을 기본 타입 값으로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포장 클래스로 문자열을 기본 타입 값으로 변환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‘parse+</a:t>
            </a:r>
            <a:r>
              <a:rPr lang="ko-KR" altLang="en-US" dirty="0" smtClean="0"/>
              <a:t>기본 타입 이름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정적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문자열을 기본 타입 값으로 변환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09523"/>
            <a:ext cx="36576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68414"/>
            <a:ext cx="74676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20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포장 값 비교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포장 객체는 내부 값 비교하기 위해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!= </a:t>
            </a:r>
            <a:r>
              <a:rPr lang="ko-KR" altLang="en-US" dirty="0" smtClean="0"/>
              <a:t>연산자 사용하지 않는 것이 좋음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아래 연산 결과 </a:t>
            </a:r>
            <a:r>
              <a:rPr lang="en-US" altLang="ko-KR" dirty="0" smtClean="0"/>
              <a:t>false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 smtClean="0"/>
              <a:t>박싱된</a:t>
            </a:r>
            <a:r>
              <a:rPr lang="ko-KR" altLang="en-US" dirty="0" smtClean="0"/>
              <a:t> 값이 아래 표에 나와 있는 범위의 값이 아닌 경우 </a:t>
            </a:r>
            <a:r>
              <a:rPr lang="ko-KR" altLang="en-US" dirty="0" err="1" smtClean="0"/>
              <a:t>언박싱한</a:t>
            </a:r>
            <a:r>
              <a:rPr lang="ko-KR" altLang="en-US" dirty="0" smtClean="0"/>
              <a:t> 값 얻어 비교해야 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43124"/>
            <a:ext cx="73152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38" y="3904264"/>
            <a:ext cx="7302062" cy="165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5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포장 객체 비교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Wrapper(</a:t>
            </a:r>
            <a:r>
              <a:rPr lang="ko-KR" altLang="en-US" dirty="0"/>
              <a:t>포장</a:t>
            </a:r>
            <a:r>
              <a:rPr lang="en-US" altLang="ko-KR" dirty="0"/>
              <a:t>) </a:t>
            </a:r>
            <a:r>
              <a:rPr lang="ko-KR" altLang="en-US" dirty="0"/>
              <a:t>클래스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3999"/>
            <a:ext cx="7239000" cy="486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85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Math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수학 계산에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Math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315200" cy="4422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9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Math</a:t>
            </a:r>
            <a:r>
              <a:rPr lang="ko-KR" altLang="en-US" dirty="0" smtClean="0"/>
              <a:t>의 수학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3152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55" y="4410075"/>
            <a:ext cx="730994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13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math.random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0.0</a:t>
            </a:r>
            <a:r>
              <a:rPr lang="ko-KR" altLang="en-US" dirty="0"/>
              <a:t> </a:t>
            </a:r>
            <a:r>
              <a:rPr lang="ko-KR" altLang="en-US" dirty="0" smtClean="0"/>
              <a:t>이상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미만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범위에 속하는 하나의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타입 값 리턴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 smtClean="0"/>
              <a:t>예시 </a:t>
            </a:r>
            <a:r>
              <a:rPr lang="en-US" altLang="ko-KR" dirty="0" smtClean="0"/>
              <a:t>– 1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 10Rkwldml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3" y="1578521"/>
            <a:ext cx="7370618" cy="69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6" y="2743200"/>
            <a:ext cx="736273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3" y="3643969"/>
            <a:ext cx="7370618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91" y="4562475"/>
            <a:ext cx="7342909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92" y="5512675"/>
            <a:ext cx="7342908" cy="8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 smtClean="0"/>
              <a:t>start &lt;= … &lt; (</a:t>
            </a:r>
            <a:r>
              <a:rPr lang="en-US" altLang="ko-KR" dirty="0" err="1" smtClean="0"/>
              <a:t>start+n</a:t>
            </a:r>
            <a:r>
              <a:rPr lang="en-US" altLang="ko-KR" dirty="0" smtClean="0"/>
              <a:t>) </a:t>
            </a:r>
            <a:r>
              <a:rPr lang="ko-KR" altLang="en-US" dirty="0" smtClean="0"/>
              <a:t>범위의 하나의 정수 얻기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임의의 주사위 눈 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3999"/>
            <a:ext cx="7239000" cy="99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80" y="2514600"/>
            <a:ext cx="72294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3962400"/>
            <a:ext cx="7244255" cy="234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33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46760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58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각 버전의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도큐먼트에서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포함된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클래스 찾기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도큐먼트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79179"/>
            <a:ext cx="7391400" cy="488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2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Object </a:t>
            </a:r>
            <a:r>
              <a:rPr lang="ko-KR" altLang="en-US" dirty="0" smtClean="0">
                <a:solidFill>
                  <a:srgbClr val="C00000"/>
                </a:solidFill>
              </a:rPr>
              <a:t>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자바의 최상위 부모 클래스</a:t>
            </a:r>
            <a:r>
              <a:rPr lang="en-US" altLang="ko-KR" dirty="0" smtClean="0"/>
              <a:t>, Object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모든 자바 객체에서 사용 가능</a:t>
            </a:r>
            <a:endParaRPr lang="en-US" altLang="ko-KR" dirty="0" smtClean="0"/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System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en-US" altLang="ko-KR" dirty="0"/>
              <a:t>: </a:t>
            </a:r>
            <a:r>
              <a:rPr lang="ko-KR" altLang="en-US" dirty="0" smtClean="0"/>
              <a:t>운영체제의 일부 기능 이용할 수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정적 필드와 정적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</a:t>
            </a:r>
            <a:endParaRPr lang="en-US" altLang="ko-KR" dirty="0"/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Class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en-US" altLang="ko-KR" dirty="0"/>
              <a:t>: </a:t>
            </a:r>
            <a:r>
              <a:rPr lang="ko-KR" altLang="en-US" dirty="0" smtClean="0"/>
              <a:t>클래스와 인터페이스의 메타 데이터가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클래스로 관리됨</a:t>
            </a:r>
            <a:r>
              <a:rPr lang="en-US" altLang="ko-KR" dirty="0" smtClean="0"/>
              <a:t>. 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String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en-US" altLang="ko-KR" dirty="0"/>
              <a:t>: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클래스의 다양한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이용하여 직접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객체를 생성 가능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Wrapper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en-US" altLang="ko-KR" dirty="0"/>
              <a:t>: </a:t>
            </a:r>
            <a:r>
              <a:rPr lang="ko-KR" altLang="en-US" dirty="0" smtClean="0"/>
              <a:t>기본 타입의 값 갖는 객체를 포장 객체라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타입의 값을 포장 객체로 만드는 것을 </a:t>
            </a:r>
            <a:r>
              <a:rPr lang="ko-KR" altLang="en-US" dirty="0" err="1" smtClean="0"/>
              <a:t>박싱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반대의 과정을 </a:t>
            </a:r>
            <a:r>
              <a:rPr lang="ko-KR" altLang="en-US" dirty="0" err="1" smtClean="0"/>
              <a:t>언박싱이라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Math </a:t>
            </a:r>
            <a:r>
              <a:rPr lang="ko-KR" altLang="en-US" dirty="0">
                <a:solidFill>
                  <a:srgbClr val="C00000"/>
                </a:solidFill>
              </a:rPr>
              <a:t>클래스 </a:t>
            </a:r>
            <a:r>
              <a:rPr lang="en-US" altLang="ko-KR" dirty="0"/>
              <a:t>: </a:t>
            </a:r>
            <a:r>
              <a:rPr lang="ko-KR" altLang="en-US" dirty="0" smtClean="0"/>
              <a:t>수학 계산에 사용할 수 있는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제공하며</a:t>
            </a:r>
            <a:r>
              <a:rPr lang="en-US" altLang="ko-KR" dirty="0" smtClean="0"/>
              <a:t>, Math </a:t>
            </a:r>
            <a:r>
              <a:rPr lang="ko-KR" altLang="en-US" dirty="0" smtClean="0"/>
              <a:t>클래스가 제공하는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모두 정적 </a:t>
            </a:r>
            <a:r>
              <a:rPr lang="ko-KR" altLang="en-US" dirty="0" err="1" smtClean="0"/>
              <a:t>메소드이므로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Math </a:t>
            </a:r>
            <a:r>
              <a:rPr lang="ko-KR" altLang="en-US" dirty="0" smtClean="0"/>
              <a:t>클래스로 바로 사용 가능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320675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클래스에 대한 설명 중 틀린 것은 무엇입니까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모든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 클래스의 최상위 부모 클래스이다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equals() </a:t>
            </a:r>
            <a:r>
              <a:rPr lang="ko-KR" altLang="en-US" dirty="0" err="1" smtClean="0"/>
              <a:t>메소드는</a:t>
            </a:r>
            <a:r>
              <a:rPr lang="en-US" altLang="ko-KR" dirty="0" smtClean="0"/>
              <a:t> == </a:t>
            </a:r>
            <a:r>
              <a:rPr lang="ko-KR" altLang="en-US" dirty="0" smtClean="0"/>
              <a:t>연산자와 동일하게 번지를 비교한다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동등 비교를 위해 </a:t>
            </a:r>
            <a:r>
              <a:rPr lang="en-US" altLang="ko-KR" dirty="0" smtClean="0"/>
              <a:t>equals()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재정의하는 것이 좋다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객체의 </a:t>
            </a:r>
            <a:r>
              <a:rPr lang="ko-KR" altLang="en-US" dirty="0" err="1" smtClean="0"/>
              <a:t>필드값을</a:t>
            </a:r>
            <a:r>
              <a:rPr lang="ko-KR" altLang="en-US" dirty="0" smtClean="0"/>
              <a:t> 문자열로 </a:t>
            </a:r>
            <a:r>
              <a:rPr lang="ko-KR" altLang="en-US" dirty="0" err="1" smtClean="0"/>
              <a:t>리턴한다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여러분이 작성하는 클래스를 동등 비교하는 컬렉션 객체인 </a:t>
            </a:r>
            <a:r>
              <a:rPr lang="en-US" altLang="ko-KR" dirty="0" err="1" smtClean="0"/>
              <a:t>HashSet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HashMap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HashTable</a:t>
            </a:r>
            <a:r>
              <a:rPr lang="ko-KR" altLang="en-US" dirty="0" smtClean="0"/>
              <a:t>을 사용하려고 합니다</a:t>
            </a:r>
            <a:r>
              <a:rPr lang="en-US" altLang="ko-KR" dirty="0" smtClean="0"/>
              <a:t>. Object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equals()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재정의했다고 가정할 경우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순서를 생각하고 다음 괄호 안을 채워보세요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86224"/>
            <a:ext cx="6554649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8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Member </a:t>
            </a:r>
            <a:r>
              <a:rPr lang="ko-KR" altLang="en-US" dirty="0" smtClean="0"/>
              <a:t>클래스를 작성하되</a:t>
            </a:r>
            <a:r>
              <a:rPr lang="en-US" altLang="ko-KR" dirty="0" smtClean="0"/>
              <a:t>, Object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재정의해서 </a:t>
            </a:r>
            <a:r>
              <a:rPr lang="en-US" altLang="ko-KR" dirty="0" smtClean="0"/>
              <a:t>Member Example </a:t>
            </a:r>
            <a:r>
              <a:rPr lang="ko-KR" altLang="en-US" dirty="0" smtClean="0"/>
              <a:t>클래스의 실행결과처럼 나오도록 작성해보세요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879546"/>
            <a:ext cx="7090343" cy="414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44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162800" cy="277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379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모든 프로그램은 자바 언어로 개발될 수 있다</a:t>
            </a:r>
            <a:r>
              <a:rPr lang="en-US" altLang="ko-KR" dirty="0" smtClean="0"/>
              <a:t>.”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문자열이 포함되어 있는지 확인하고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로 대치한 새로운 문자열을 만들어보세요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05152"/>
            <a:ext cx="72390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4443905"/>
            <a:ext cx="72104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5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문자열 </a:t>
            </a:r>
            <a:r>
              <a:rPr lang="en-US" altLang="ko-KR" dirty="0" smtClean="0"/>
              <a:t>“200”</a:t>
            </a:r>
            <a:r>
              <a:rPr lang="ko-KR" altLang="en-US" dirty="0" smtClean="0"/>
              <a:t>을 정수로 변환하는 코드와 숫자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을 문자열로 변환하는 코드를 빈칸에 작성해보세요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391400" cy="367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9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11-2. </a:t>
            </a:r>
            <a:r>
              <a:rPr lang="en-US" altLang="ko-KR" b="1" dirty="0" err="1" smtClean="0">
                <a:solidFill>
                  <a:schemeClr val="tx1"/>
                </a:solidFill>
              </a:rPr>
              <a:t>java.util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</a:rPr>
              <a:t>패키지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01898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Date </a:t>
            </a:r>
            <a:r>
              <a:rPr lang="ko-KR" altLang="en-US" sz="2400" dirty="0" smtClean="0"/>
              <a:t>클래스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en-US" altLang="ko-KR" sz="2400" dirty="0" smtClean="0"/>
              <a:t>Calendar </a:t>
            </a:r>
            <a:r>
              <a:rPr lang="ko-KR" altLang="en-US" sz="2400" dirty="0" smtClean="0"/>
              <a:t>클래스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6520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Date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Calendar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패키지는 프로그램 개발에서 자주 사용되는 자료구조일 뿐만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 정보를 제공하는 유용한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포함하고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날짜 정보를 제공하는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 대해 알아본다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67101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전에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696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8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이클립스에서는</a:t>
            </a:r>
            <a:r>
              <a:rPr lang="ko-KR" altLang="en-US" dirty="0" smtClean="0"/>
              <a:t> 코드 편집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클래스 선택 후 </a:t>
            </a:r>
            <a:r>
              <a:rPr lang="en-US" altLang="ko-KR" dirty="0" smtClean="0"/>
              <a:t>F1 </a:t>
            </a:r>
            <a:r>
              <a:rPr lang="ko-KR" altLang="en-US" dirty="0" smtClean="0"/>
              <a:t>키 클릭 </a:t>
            </a:r>
            <a:r>
              <a:rPr lang="en-US" altLang="ko-KR" dirty="0" smtClean="0"/>
              <a:t>– Help </a:t>
            </a:r>
            <a:r>
              <a:rPr lang="ko-KR" altLang="en-US" dirty="0" err="1" smtClean="0"/>
              <a:t>뷰로</a:t>
            </a:r>
            <a:r>
              <a:rPr lang="ko-KR" altLang="en-US" dirty="0" smtClean="0"/>
              <a:t> 이동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java.lang.String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링크 클릭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도큐먼트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391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2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Date </a:t>
            </a:r>
            <a:r>
              <a:rPr lang="ko-KR" altLang="en-US" dirty="0" smtClean="0">
                <a:solidFill>
                  <a:srgbClr val="FF0000"/>
                </a:solidFill>
              </a:rPr>
              <a:t>클래스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날짜를 표현하는 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Date</a:t>
            </a:r>
            <a:r>
              <a:rPr lang="ko-KR" altLang="en-US" dirty="0" smtClean="0"/>
              <a:t>는 객체 간 날짜 정보 주고받을 때 매개 변수나 리턴 타입으로 주로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sz="800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원하는 날짜 형식의 문자열 얻기 위해 </a:t>
            </a:r>
            <a:r>
              <a:rPr lang="en-US" altLang="ko-KR" dirty="0" err="1" smtClean="0"/>
              <a:t>java.text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</a:t>
            </a:r>
            <a:r>
              <a:rPr lang="en-US" altLang="ko-KR" dirty="0" err="1" smtClean="0"/>
              <a:t>SimpleDataFormat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함꼐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sz="800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format()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20462"/>
            <a:ext cx="7391400" cy="6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25866"/>
            <a:ext cx="7391400" cy="675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958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04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 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현재 날짜 출력하기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클래스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239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899791"/>
            <a:ext cx="7162800" cy="105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5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Calendar </a:t>
            </a:r>
            <a:r>
              <a:rPr lang="ko-KR" altLang="en-US" dirty="0" smtClean="0">
                <a:solidFill>
                  <a:srgbClr val="FF0000"/>
                </a:solidFill>
              </a:rPr>
              <a:t>클래스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추상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클래스이므로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연산자 사용하여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불가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이용하여 현재 운영체제에 설정된 시간대 기준으로 한 </a:t>
            </a:r>
            <a:r>
              <a:rPr lang="en-US" altLang="ko-KR" dirty="0" smtClean="0"/>
              <a:t>Calendar </a:t>
            </a:r>
            <a:r>
              <a:rPr lang="ko-KR" altLang="en-US" dirty="0" smtClean="0"/>
              <a:t>하위 객체 얻을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6828"/>
            <a:ext cx="7391400" cy="2969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49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운영체제의 시간대 기준으로 </a:t>
            </a:r>
            <a:r>
              <a:rPr lang="en-US" altLang="ko-KR" dirty="0" smtClean="0"/>
              <a:t>Calendar </a:t>
            </a:r>
            <a:r>
              <a:rPr lang="ko-KR" altLang="en-US" dirty="0" smtClean="0"/>
              <a:t>얻기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2390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8" y="3141440"/>
            <a:ext cx="73914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14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467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04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3152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86" y="3084293"/>
            <a:ext cx="7315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1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152400" y="116681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en-US" altLang="ko-KR" sz="800" dirty="0" smtClean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Date </a:t>
            </a:r>
            <a:r>
              <a:rPr lang="ko-KR" altLang="en-US" dirty="0" smtClean="0">
                <a:solidFill>
                  <a:srgbClr val="C00000"/>
                </a:solidFill>
              </a:rPr>
              <a:t>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날짜를 표현하는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 간 날짜 정보 주고받을 때 매개 변수나 리턴 타입으로 주로 사용</a:t>
            </a:r>
            <a:r>
              <a:rPr lang="en-US" altLang="ko-KR" dirty="0" smtClean="0"/>
              <a:t>.</a:t>
            </a:r>
          </a:p>
          <a:p>
            <a:pPr lvl="1" indent="-136525"/>
            <a:endParaRPr lang="en-US" altLang="ko-KR" dirty="0"/>
          </a:p>
          <a:p>
            <a:pPr lvl="1" indent="-136525"/>
            <a:r>
              <a:rPr lang="en-US" altLang="ko-KR" dirty="0" smtClean="0">
                <a:solidFill>
                  <a:srgbClr val="C00000"/>
                </a:solidFill>
              </a:rPr>
              <a:t>Calendar </a:t>
            </a:r>
            <a:r>
              <a:rPr lang="ko-KR" altLang="en-US" dirty="0" smtClean="0">
                <a:solidFill>
                  <a:srgbClr val="C00000"/>
                </a:solidFill>
              </a:rPr>
              <a:t>클래스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달력을 표현하는 클래스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추상 클래스이므로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연산자 사용한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생성이 불가능</a:t>
            </a:r>
            <a:r>
              <a:rPr lang="en-US" altLang="ko-KR" dirty="0" smtClean="0"/>
              <a:t>. Calendar </a:t>
            </a:r>
            <a:r>
              <a:rPr lang="ko-KR" altLang="en-US" dirty="0" smtClean="0"/>
              <a:t>클래스의 정적 </a:t>
            </a:r>
            <a:r>
              <a:rPr lang="ko-KR" altLang="en-US" dirty="0" err="1" smtClean="0"/>
              <a:t>메소드인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이용하여 현재 운영체제에 설정된 시간대를 기준으로 한 </a:t>
            </a:r>
            <a:r>
              <a:rPr lang="en-US" altLang="ko-KR" dirty="0" smtClean="0"/>
              <a:t>Calendar </a:t>
            </a:r>
            <a:r>
              <a:rPr lang="ko-KR" altLang="en-US" dirty="0" smtClean="0"/>
              <a:t>하위 객체 얻을 수 있음</a:t>
            </a:r>
            <a:endParaRPr lang="en-US" altLang="ko-KR" dirty="0" smtClean="0"/>
          </a:p>
          <a:p>
            <a:pPr lvl="1" indent="-136525"/>
            <a:endParaRPr lang="en-US" altLang="ko-KR" dirty="0" smtClean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키워드로 끝내는 핵심 포인트 </a:t>
            </a:r>
          </a:p>
        </p:txBody>
      </p:sp>
    </p:spTree>
    <p:extLst>
      <p:ext uri="{BB962C8B-B14F-4D97-AF65-F5344CB8AC3E}">
        <p14:creationId xmlns:p14="http://schemas.microsoft.com/office/powerpoint/2010/main" val="21512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Date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SimpleDataFrmat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이용해서 오늘의 날짜를 다음과 같이 출력하는 프로그램을 작성해보세요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클래스를 이용해서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번과 동일한 실행결과를 출력하는 프로그램을 작성해보세요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확인문제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6976"/>
            <a:ext cx="7543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21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 dirty="0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12-1. </a:t>
            </a:r>
            <a:r>
              <a:rPr lang="ko-KR" altLang="en-US" b="1" dirty="0" smtClean="0">
                <a:solidFill>
                  <a:schemeClr val="tx1"/>
                </a:solidFill>
              </a:rPr>
              <a:t>멀티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스레드</a:t>
            </a:r>
            <a:endParaRPr lang="ko-KR" altLang="en-US" b="1" dirty="0" smtClean="0">
              <a:solidFill>
                <a:schemeClr val="tx1"/>
              </a:solidFill>
            </a:endParaRP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81110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시작하기 전에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err="1" smtClean="0"/>
              <a:t>스레드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메인 </a:t>
            </a:r>
            <a:r>
              <a:rPr lang="ko-KR" altLang="en-US" sz="2400" dirty="0" err="1" smtClean="0"/>
              <a:t>스레드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작업 </a:t>
            </a:r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생성과 실행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동기화 </a:t>
            </a:r>
            <a:r>
              <a:rPr lang="ko-KR" altLang="en-US" sz="2400" dirty="0" err="1" smtClean="0"/>
              <a:t>메소드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키워드로 끝내는 핵심 포인트</a:t>
            </a:r>
            <a:endParaRPr lang="en-US" altLang="ko-KR" sz="2400" dirty="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dirty="0" smtClean="0"/>
              <a:t>확인문제</a:t>
            </a:r>
            <a:endParaRPr lang="en-US" altLang="ko-KR" sz="2400" dirty="0" smtClean="0"/>
          </a:p>
        </p:txBody>
      </p:sp>
      <p:sp>
        <p:nvSpPr>
          <p:cNvPr id="5123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31885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최상단</a:t>
            </a:r>
            <a:r>
              <a:rPr lang="ko-KR" altLang="en-US" dirty="0" smtClean="0"/>
              <a:t> </a:t>
            </a:r>
            <a:r>
              <a:rPr lang="en-US" altLang="ko-KR" dirty="0" smtClean="0"/>
              <a:t>SUMMARY: NESTED ┃FIELD</a:t>
            </a:r>
            <a:r>
              <a:rPr lang="en-US" altLang="ko-KR" dirty="0"/>
              <a:t> </a:t>
            </a:r>
            <a:r>
              <a:rPr lang="en-US" altLang="ko-KR" dirty="0" smtClean="0"/>
              <a:t>┃CONSTR</a:t>
            </a:r>
            <a:r>
              <a:rPr lang="en-US" altLang="ko-KR" dirty="0"/>
              <a:t> </a:t>
            </a:r>
            <a:r>
              <a:rPr lang="en-US" altLang="ko-KR" dirty="0" smtClean="0"/>
              <a:t>┃METHOD</a:t>
            </a:r>
          </a:p>
          <a:p>
            <a:pPr lvl="1"/>
            <a:r>
              <a:rPr lang="en-US" altLang="ko-KR" dirty="0" smtClean="0"/>
              <a:t>SUMMARY : </a:t>
            </a:r>
            <a:r>
              <a:rPr lang="ko-KR" altLang="en-US" dirty="0" smtClean="0"/>
              <a:t>클래스 내 선언된 멤버 어떤 것들 있는지 알려줌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NESTED : </a:t>
            </a:r>
            <a:r>
              <a:rPr lang="ko-KR" altLang="en-US" dirty="0" smtClean="0"/>
              <a:t>중첩 클래스 혹은 인터페이스 여부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그림에서 ① 클래스의 </a:t>
            </a:r>
            <a:r>
              <a:rPr lang="ko-KR" altLang="en-US" dirty="0" err="1" smtClean="0"/>
              <a:t>선언부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abstract </a:t>
            </a:r>
            <a:r>
              <a:rPr lang="ko-KR" altLang="en-US" dirty="0" smtClean="0"/>
              <a:t>키워드 있는지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extends </a:t>
            </a:r>
            <a:r>
              <a:rPr lang="ko-KR" altLang="en-US" dirty="0" smtClean="0"/>
              <a:t>뒤 언급된 부모 클래스 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implements </a:t>
            </a:r>
            <a:r>
              <a:rPr lang="ko-KR" altLang="en-US" dirty="0" smtClean="0"/>
              <a:t>키워드 뒤의 인터페이스 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클래스에 선언된 필드 목록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SUMMARY</a:t>
            </a:r>
            <a:r>
              <a:rPr lang="en-US" altLang="ko-KR" dirty="0"/>
              <a:t>: NESTED ┃FIELD ┃CONSTR ┃</a:t>
            </a:r>
            <a:r>
              <a:rPr lang="en-US" altLang="ko-KR" dirty="0" smtClean="0"/>
              <a:t>METHOD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FIELD </a:t>
            </a:r>
            <a:r>
              <a:rPr lang="ko-KR" altLang="en-US" dirty="0" smtClean="0"/>
              <a:t>클릭하여 필드 목록으로 이동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API </a:t>
            </a:r>
            <a:r>
              <a:rPr lang="ko-KR" altLang="en-US" dirty="0" smtClean="0"/>
              <a:t>도큐먼트에서 클래스 페이지 읽는 방법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593" y="1981200"/>
            <a:ext cx="3886200" cy="228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724400"/>
            <a:ext cx="6400800" cy="17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13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81000" y="1143000"/>
            <a:ext cx="83820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키워드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멀티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동기화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[</a:t>
            </a:r>
            <a:r>
              <a:rPr lang="ko-KR" altLang="en-US" dirty="0" smtClean="0">
                <a:solidFill>
                  <a:srgbClr val="C00000"/>
                </a:solidFill>
              </a:rPr>
              <a:t>핵심 포인트</a:t>
            </a:r>
            <a:r>
              <a:rPr lang="en-US" altLang="ko-KR" dirty="0" smtClean="0">
                <a:solidFill>
                  <a:srgbClr val="C00000"/>
                </a:solidFill>
              </a:rPr>
              <a:t>]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</a:pPr>
            <a:r>
              <a:rPr lang="ko-KR" altLang="en-US" dirty="0" smtClean="0"/>
              <a:t>애플리케이션을 실행하면 운영체제로부터 실행에 필요한 메모리를 </a:t>
            </a:r>
            <a:r>
              <a:rPr lang="ko-KR" altLang="en-US" dirty="0" err="1" smtClean="0"/>
              <a:t>할당받아</a:t>
            </a:r>
            <a:r>
              <a:rPr lang="ko-KR" altLang="en-US" dirty="0" smtClean="0"/>
              <a:t> 애플리케이션이 실행되는데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이것을 프로세스라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프로세스 내부에서 코드의 실행 흐름을 </a:t>
            </a:r>
            <a:r>
              <a:rPr lang="ko-KR" altLang="en-US" dirty="0" err="1" smtClean="0"/>
              <a:t>스레드라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애플리케이션 개발에 필수 요소인 </a:t>
            </a:r>
            <a:r>
              <a:rPr lang="ko-KR" altLang="en-US" dirty="0" err="1" smtClean="0"/>
              <a:t>스레드에</a:t>
            </a:r>
            <a:r>
              <a:rPr lang="ko-KR" altLang="en-US" dirty="0" smtClean="0"/>
              <a:t> 대해 살펴본다</a:t>
            </a:r>
            <a:r>
              <a:rPr lang="en-US" altLang="ko-KR" dirty="0" smtClean="0"/>
              <a:t>.</a:t>
            </a:r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28136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프로세스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(process)</a:t>
            </a:r>
          </a:p>
          <a:p>
            <a:pPr lvl="1"/>
            <a:r>
              <a:rPr lang="ko-KR" altLang="en-US" dirty="0" smtClean="0"/>
              <a:t>실행 중인 하나의 애플리케이션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애플리케이션이 실행되면 운영체제로부터 실행에 필요한 메모리 </a:t>
            </a:r>
            <a:r>
              <a:rPr lang="ko-KR" altLang="en-US" dirty="0" err="1" smtClean="0"/>
              <a:t>할당받아</a:t>
            </a:r>
            <a:r>
              <a:rPr lang="ko-KR" altLang="en-US" dirty="0" smtClean="0"/>
              <a:t> 코드를 실행함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 프로세스 역시 가능함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시작하기 전에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67000"/>
            <a:ext cx="6781800" cy="340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23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(thread)</a:t>
            </a:r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 작업을 실행하기 위해 순차적으로 실행할 코드를 이어놓은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하나의 코드 실행 이름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C00000"/>
                </a:solidFill>
              </a:rPr>
              <a:t>멀티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(multi thread)</a:t>
            </a:r>
          </a:p>
          <a:p>
            <a:pPr lvl="1"/>
            <a:r>
              <a:rPr lang="ko-KR" altLang="en-US" dirty="0" smtClean="0"/>
              <a:t>하나의 프로세스로 두 가지 이상의 작업을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분할하여 병렬로 처리하거나 다수 클라이언트 요청 처리하는 서버 개발하는 등의 용도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예외 발생시킬 경우 프로세스 자체가 종료될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05200"/>
            <a:ext cx="6769806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10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메인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(main thread)</a:t>
            </a:r>
          </a:p>
          <a:p>
            <a:pPr lvl="1"/>
            <a:r>
              <a:rPr lang="ko-KR" altLang="en-US" dirty="0" smtClean="0"/>
              <a:t>모든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 애플리케이션은 메인 </a:t>
            </a:r>
            <a:r>
              <a:rPr lang="ko-KR" altLang="en-US" dirty="0" err="1" smtClean="0"/>
              <a:t>스레스가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실행하면서 시작됨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첫 코드부터 아래로 순차적으로 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필요에 따라 작업 </a:t>
            </a:r>
            <a:r>
              <a:rPr lang="ko-KR" altLang="en-US" dirty="0" err="1" smtClean="0"/>
              <a:t>스레드들</a:t>
            </a:r>
            <a:r>
              <a:rPr lang="ko-KR" altLang="en-US" dirty="0" smtClean="0"/>
              <a:t> 만들어 병렬로 코드 실행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멀티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애플리케이션에서는 실행 중인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하나라도 있으면 프로세스 종료되지 않음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2" y="2175641"/>
            <a:ext cx="7315200" cy="238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7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0769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23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작업 </a:t>
            </a:r>
            <a:r>
              <a:rPr lang="ko-KR" altLang="en-US" dirty="0" err="1" smtClean="0">
                <a:solidFill>
                  <a:srgbClr val="C00000"/>
                </a:solidFill>
              </a:rPr>
              <a:t>스레드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멀티 </a:t>
            </a:r>
            <a:r>
              <a:rPr lang="ko-KR" altLang="en-US" dirty="0" err="1" smtClean="0"/>
              <a:t>스레드로</a:t>
            </a:r>
            <a:r>
              <a:rPr lang="ko-KR" altLang="en-US" dirty="0" smtClean="0"/>
              <a:t> 실행하는 애플리케이션 개발하려면 몇 개의 작업을 병렬로 실행할지 우선 결정한 뒤 각 </a:t>
            </a:r>
            <a:r>
              <a:rPr lang="ko-KR" altLang="en-US" dirty="0" err="1" smtClean="0"/>
              <a:t>작업별로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생성해야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역시 객체로 생성되므로 클래스 필요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Thread </a:t>
            </a:r>
            <a:r>
              <a:rPr lang="ko-KR" altLang="en-US" dirty="0" smtClean="0"/>
              <a:t>클래스 상속하여 하위 클래스 만들어 사용할 수 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생성과 실행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47963"/>
            <a:ext cx="6324600" cy="2046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19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클래스로부터 직접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Runnable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갖는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 smtClean="0"/>
              <a:t>구현 객체 만들어 대입 필요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구현 객체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Thread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호출하면 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생성됨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8366"/>
            <a:ext cx="7467600" cy="89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0"/>
            <a:ext cx="7467600" cy="160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5300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11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Runnable </a:t>
            </a:r>
            <a:r>
              <a:rPr lang="ko-KR" altLang="en-US" dirty="0" smtClean="0"/>
              <a:t>익명 객체를 </a:t>
            </a:r>
            <a:r>
              <a:rPr lang="ko-KR" altLang="en-US" dirty="0" err="1" smtClean="0"/>
              <a:t>매개값으로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Thread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호출할 수도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start()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호출하면 작업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799"/>
            <a:ext cx="7467600" cy="157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03051"/>
            <a:ext cx="7467600" cy="70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73" y="4267200"/>
            <a:ext cx="6963454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8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메인 </a:t>
            </a:r>
            <a:r>
              <a:rPr lang="ko-KR" altLang="en-US" dirty="0" err="1" smtClean="0"/>
              <a:t>스레드만</a:t>
            </a:r>
            <a:r>
              <a:rPr lang="ko-KR" altLang="en-US" dirty="0" smtClean="0"/>
              <a:t> 이용한 경우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01666"/>
            <a:ext cx="7108732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05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비프음을</a:t>
            </a:r>
            <a:r>
              <a:rPr lang="ko-KR" altLang="en-US" dirty="0" smtClean="0"/>
              <a:t> 들려주는 작업 정의 </a:t>
            </a:r>
            <a:r>
              <a:rPr lang="en-US" altLang="ko-KR" dirty="0" smtClean="0"/>
              <a:t>– Runnable </a:t>
            </a:r>
            <a:r>
              <a:rPr lang="ko-KR" altLang="en-US" dirty="0" smtClean="0"/>
              <a:t>구현 클래스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스레드</a:t>
            </a:r>
            <a:r>
              <a:rPr lang="ko-KR" altLang="en-US" dirty="0"/>
              <a:t> 생성과 실행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467600" cy="362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0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20005</TotalTime>
  <Words>3216</Words>
  <Application>Microsoft Office PowerPoint</Application>
  <PresentationFormat>화면 슬라이드 쇼(4:3)</PresentationFormat>
  <Paragraphs>694</Paragraphs>
  <Slides>137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137</vt:i4>
      </vt:variant>
    </vt:vector>
  </HeadingPairs>
  <TitlesOfParts>
    <vt:vector size="145" baseType="lpstr">
      <vt:lpstr>돋움</vt:lpstr>
      <vt:lpstr>HY견고딕</vt:lpstr>
      <vt:lpstr>Wingdings</vt:lpstr>
      <vt:lpstr>나눔스퀘어OTF</vt:lpstr>
      <vt:lpstr>맑은 고딕</vt:lpstr>
      <vt:lpstr>Cambria Math</vt:lpstr>
      <vt:lpstr>Arial</vt:lpstr>
      <vt:lpstr>5_디자인 사용자 지정</vt:lpstr>
      <vt:lpstr>11-1. java.lang 패키지</vt:lpstr>
      <vt:lpstr>목차</vt:lpstr>
      <vt:lpstr>시작하기 전에</vt:lpstr>
      <vt:lpstr>시작하기 전에</vt:lpstr>
      <vt:lpstr>자바 API 도큐먼트</vt:lpstr>
      <vt:lpstr>자바 API 도큐먼트</vt:lpstr>
      <vt:lpstr>자바 API 도큐먼트</vt:lpstr>
      <vt:lpstr>자바 API 도큐먼트</vt:lpstr>
      <vt:lpstr>API 도큐먼트에서 클래스 페이지 읽는 방법</vt:lpstr>
      <vt:lpstr>API 도큐먼트에서 클래스 페이지 읽는 방법</vt:lpstr>
      <vt:lpstr>API 도큐먼트에서 클래스 페이지 읽는 방법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Object 클래스</vt:lpstr>
      <vt:lpstr>System 클래스</vt:lpstr>
      <vt:lpstr>System 클래스</vt:lpstr>
      <vt:lpstr>System 클래스</vt:lpstr>
      <vt:lpstr>Class 클래스</vt:lpstr>
      <vt:lpstr>Class 클래스</vt:lpstr>
      <vt:lpstr>Class 클래스</vt:lpstr>
      <vt:lpstr>Class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String 클래스</vt:lpstr>
      <vt:lpstr>Wrapper(포장) 클래스</vt:lpstr>
      <vt:lpstr>Wrapper(포장) 클래스</vt:lpstr>
      <vt:lpstr>Wrapper(포장) 클래스</vt:lpstr>
      <vt:lpstr>Wrapper(포장) 클래스</vt:lpstr>
      <vt:lpstr>Wrapper(포장) 클래스</vt:lpstr>
      <vt:lpstr>Wrapper(포장) 클래스</vt:lpstr>
      <vt:lpstr>Wrapper(포장) 클래스</vt:lpstr>
      <vt:lpstr>Wrapper(포장) 클래스</vt:lpstr>
      <vt:lpstr>Wrapper(포장) 클래스</vt:lpstr>
      <vt:lpstr>Math 클래스</vt:lpstr>
      <vt:lpstr>Math 클래스</vt:lpstr>
      <vt:lpstr>Math 클래스</vt:lpstr>
      <vt:lpstr>Math 클래스</vt:lpstr>
      <vt:lpstr>Math 클래스</vt:lpstr>
      <vt:lpstr>키워드로 끝내는 핵심 포인트 </vt:lpstr>
      <vt:lpstr>확인문제</vt:lpstr>
      <vt:lpstr>확인문제</vt:lpstr>
      <vt:lpstr>확인문제</vt:lpstr>
      <vt:lpstr>확인문제</vt:lpstr>
      <vt:lpstr>확인문제</vt:lpstr>
      <vt:lpstr>11-2. java.util 패키지</vt:lpstr>
      <vt:lpstr>목차</vt:lpstr>
      <vt:lpstr>시작하기 전에</vt:lpstr>
      <vt:lpstr>시작하기 전에</vt:lpstr>
      <vt:lpstr>Date 클래스</vt:lpstr>
      <vt:lpstr>Date 클래스</vt:lpstr>
      <vt:lpstr>Calendar 클래스</vt:lpstr>
      <vt:lpstr>Calendar 클래스</vt:lpstr>
      <vt:lpstr>Calendar 클래스</vt:lpstr>
      <vt:lpstr>Calendar 클래스</vt:lpstr>
      <vt:lpstr>키워드로 끝내는 핵심 포인트 </vt:lpstr>
      <vt:lpstr>확인문제</vt:lpstr>
      <vt:lpstr>12-1. 멀티 스레드</vt:lpstr>
      <vt:lpstr>목차</vt:lpstr>
      <vt:lpstr>시작하기 전에</vt:lpstr>
      <vt:lpstr>시작하기 전에</vt:lpstr>
      <vt:lpstr>스레드</vt:lpstr>
      <vt:lpstr>메인 스레드</vt:lpstr>
      <vt:lpstr>메인 스레드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작업 스레드 생성과 실행</vt:lpstr>
      <vt:lpstr>동기화 메소드</vt:lpstr>
      <vt:lpstr>동기화 메소드</vt:lpstr>
      <vt:lpstr>동기화 메소드</vt:lpstr>
      <vt:lpstr>동기화 메소드</vt:lpstr>
      <vt:lpstr>동기화 메소드</vt:lpstr>
      <vt:lpstr>동기화 메소드</vt:lpstr>
      <vt:lpstr>동기화 메소드</vt:lpstr>
      <vt:lpstr>동기화 메소드</vt:lpstr>
      <vt:lpstr>키워드로 끝내는 핵심 포인트 </vt:lpstr>
      <vt:lpstr>확인문제</vt:lpstr>
      <vt:lpstr>12-2. 스레드 제어</vt:lpstr>
      <vt:lpstr>목차</vt:lpstr>
      <vt:lpstr>시작하기 전에</vt:lpstr>
      <vt:lpstr>시작하기 전에</vt:lpstr>
      <vt:lpstr>스레드 상태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스레드 상태 제어</vt:lpstr>
      <vt:lpstr>키워드로 끝내는 핵심 포인트 </vt:lpstr>
      <vt:lpstr>확인문제</vt:lpstr>
      <vt:lpstr>확인문제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user</cp:lastModifiedBy>
  <cp:revision>2833</cp:revision>
  <dcterms:created xsi:type="dcterms:W3CDTF">2004-07-21T02:43:03Z</dcterms:created>
  <dcterms:modified xsi:type="dcterms:W3CDTF">2021-08-06T00:47:15Z</dcterms:modified>
</cp:coreProperties>
</file>